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78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embeddedFontLst>
    <p:embeddedFont>
      <p:font typeface="Verdana" panose="020B060403050404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kKYjMSDdSaCRZM9WCRXpD3hIK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67571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f63b93493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9f63b93493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5093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9f63b93493_2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g9f63b93493_2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7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9f63b93493_2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2" name="Google Shape;432;g9f63b93493_2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5081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9f63b93493_2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g9f63b93493_2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344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f63b93493_2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9f63b93493_2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2798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f63b93493_2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g9f63b93493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478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a721bf888e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a721bf888e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510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9f63b93493_2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9f63b93493_2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5196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f63b93493_2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9f63b93493_2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7738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9f63b93493_2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0" name="Google Shape;350;g9f63b93493_2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1239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9f63b93493_2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g9f63b93493_2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007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9f63b93493_2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g9f63b93493_2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5401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1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 b="0">
                <a:solidFill>
                  <a:schemeClr val="lt1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3" name="Google Shape;23;p11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24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2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 rot="5400000">
            <a:off x="4672955" y="152760"/>
            <a:ext cx="3997828" cy="7796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3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3"/>
          <p:cNvSpPr txBox="1">
            <a:spLocks noGrp="1"/>
          </p:cNvSpPr>
          <p:nvPr>
            <p:ph type="title"/>
          </p:nvPr>
        </p:nvSpPr>
        <p:spPr>
          <a:xfrm rot="5400000">
            <a:off x="7280577" y="2764621"/>
            <a:ext cx="5244126" cy="1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 rot="5400000">
            <a:off x="3302435" y="276725"/>
            <a:ext cx="5079534" cy="646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f63b93493_2_1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9f63b93493_2_1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9f63b93493_2_1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9f63b93493_2_1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9f63b93493_2_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f63b93493_2_18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9f63b93493_2_18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7" name="Google Shape;137;g9f63b93493_2_18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g9f63b93493_2_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9f63b93493_2_1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9f63b93493_2_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f63b93493_2_25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9f63b93493_2_25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marL="1828800" lvl="3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marL="2286000" lvl="4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marL="2743200" lvl="5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144" name="Google Shape;144;g9f63b93493_2_25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5" name="Google Shape;145;g9f63b93493_2_2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9f63b93493_2_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g9f63b93493_2_2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9f63b93493_2_32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g9f63b93493_2_32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g9f63b93493_2_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9f63b93493_2_3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9f63b93493_2_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f63b93493_2_3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g9f63b93493_2_38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57" name="Google Shape;157;g9f63b93493_2_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9f63b93493_2_3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g9f63b93493_2_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f63b93493_2_4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g9f63b93493_2_44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163" name="Google Shape;163;g9f63b93493_2_44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164" name="Google Shape;164;g9f63b93493_2_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9f63b93493_2_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g9f63b93493_2_4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f63b93493_2_5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g9f63b93493_2_51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70" name="Google Shape;170;g9f63b93493_2_51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171" name="Google Shape;171;g9f63b93493_2_51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g9f63b93493_2_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173" name="Google Shape;173;g9f63b93493_2_5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g9f63b93493_2_5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9f63b93493_2_5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f63b93493_2_6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9f63b93493_2_6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g9f63b93493_2_6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g9f63b93493_2_6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12"/>
          <p:cNvSpPr>
            <a:spLocks noGrp="1"/>
          </p:cNvSpPr>
          <p:nvPr>
            <p:ph type="pic" idx="2"/>
          </p:nvPr>
        </p:nvSpPr>
        <p:spPr>
          <a:xfrm>
            <a:off x="6747062" y="3229"/>
            <a:ext cx="4629734" cy="6858000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52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52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16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8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12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2"/>
          <p:cNvSpPr txBox="1"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1970322" y="3182928"/>
            <a:ext cx="3971874" cy="238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9f63b93493_2_6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9f63b93493_2_6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9f63b93493_2_6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f63b93493_2_6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g9f63b93493_2_69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8" name="Google Shape;188;g9f63b93493_2_69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9" name="Google Shape;189;g9f63b93493_2_6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g9f63b93493_2_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g9f63b93493_2_6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f63b93493_2_7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g9f63b93493_2_76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95" name="Google Shape;195;g9f63b93493_2_7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g9f63b93493_2_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g9f63b93493_2_7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f63b93493_2_8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g9f63b93493_2_82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g9f63b93493_2_82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02" name="Google Shape;202;g9f63b93493_2_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g9f63b93493_2_8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g9f63b93493_2_8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5" name="Google Shape;205;g9f63b93493_2_82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200" b="0" i="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206" name="Google Shape;206;g9f63b93493_2_8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200" b="0" i="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f63b93493_2_9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g9f63b93493_2_91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g9f63b93493_2_9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g9f63b93493_2_9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g9f63b93493_2_9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9f63b93493_2_9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g9f63b93493_2_97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6" name="Google Shape;216;g9f63b93493_2_97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7" name="Google Shape;217;g9f63b93493_2_97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8" name="Google Shape;218;g9f63b93493_2_97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9" name="Google Shape;219;g9f63b93493_2_97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0" name="Google Shape;220;g9f63b93493_2_97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21" name="Google Shape;221;g9f63b93493_2_9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g9f63b93493_2_9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3" name="Google Shape;223;g9f63b93493_2_9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g9f63b93493_2_9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g9f63b93493_2_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9f63b93493_2_11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g9f63b93493_2_110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9" name="Google Shape;229;g9f63b93493_2_110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0" name="Google Shape;230;g9f63b93493_2_110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31" name="Google Shape;231;g9f63b93493_2_110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32" name="Google Shape;232;g9f63b93493_2_110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3" name="Google Shape;233;g9f63b93493_2_110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34" name="Google Shape;234;g9f63b93493_2_110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35" name="Google Shape;235;g9f63b93493_2_110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6" name="Google Shape;236;g9f63b93493_2_110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37" name="Google Shape;237;g9f63b93493_2_11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g9f63b93493_2_110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9" name="Google Shape;239;g9f63b93493_2_11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g9f63b93493_2_11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g9f63b93493_2_1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9f63b93493_2_12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g9f63b93493_2_126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45" name="Google Shape;245;g9f63b93493_2_12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g9f63b93493_2_12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g9f63b93493_2_1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f63b93493_2_13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g9f63b93493_2_132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1" name="Google Shape;251;g9f63b93493_2_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g9f63b93493_2_13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g9f63b93493_2_1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f63b93493_2_235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g9f63b93493_2_235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marL="1828800" lvl="3" indent="-299719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marL="2286000" lvl="4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marL="2743200" lvl="5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269" name="Google Shape;269;g9f63b93493_2_235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70" name="Google Shape;270;g9f63b93493_2_23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g9f63b93493_2_23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g9f63b93493_2_23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5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5"/>
          <p:cNvSpPr txBox="1"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1" name="Google Shape;51;p1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7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2605374" y="2052116"/>
            <a:ext cx="389196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6666636" y="2052114"/>
            <a:ext cx="3894222" cy="399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1" name="Google Shape;61;p17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8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2"/>
          </p:nvPr>
        </p:nvSpPr>
        <p:spPr>
          <a:xfrm>
            <a:off x="2609285" y="2851331"/>
            <a:ext cx="3893623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3"/>
          </p:nvPr>
        </p:nvSpPr>
        <p:spPr>
          <a:xfrm>
            <a:off x="6666634" y="2052115"/>
            <a:ext cx="3899798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4"/>
          </p:nvPr>
        </p:nvSpPr>
        <p:spPr>
          <a:xfrm>
            <a:off x="6666635" y="2851331"/>
            <a:ext cx="3899798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1" name="Google Shape;81;p19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1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1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1"/>
          </p:nvPr>
        </p:nvSpPr>
        <p:spPr>
          <a:xfrm>
            <a:off x="5120154" y="805818"/>
            <a:ext cx="5446278" cy="524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2"/>
          </p:nvPr>
        </p:nvSpPr>
        <p:spPr>
          <a:xfrm>
            <a:off x="1970322" y="3186154"/>
            <a:ext cx="2664361" cy="23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image" Target="../media/image8.png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0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0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26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9f63b93493_2_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9f63b93493_2_0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9f63b93493_2_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g9f63b93493_2_0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9f63b93493_2_0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9f63b93493_2_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9f63b93493_2_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g9f63b93493_2_0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Google Shape;125;g9f63b93493_2_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Google Shape;126;g9f63b93493_2_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Google Shape;127;g9f63b93493_2_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g9f63b93493_2_223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9f63b93493_2_223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9f63b93493_2_223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g9f63b93493_2_223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9f63b93493_2_223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9f63b93493_2_22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9f63b93493_2_2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g9f63b93493_2_223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3" name="Google Shape;263;g9f63b93493_2_22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4" name="Google Shape;264;g9f63b93493_2_22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5" name="Google Shape;265;g9f63b93493_2_22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9f63b93493_2_138"/>
          <p:cNvSpPr txBox="1">
            <a:spLocks noGrp="1"/>
          </p:cNvSpPr>
          <p:nvPr>
            <p:ph type="ctrTitle"/>
          </p:nvPr>
        </p:nvSpPr>
        <p:spPr>
          <a:xfrm>
            <a:off x="3157926" y="4636561"/>
            <a:ext cx="8825659" cy="202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Verdana"/>
              <a:buNone/>
            </a:pP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Виконав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Калічак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Юрій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Ігорович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11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клас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</a:t>
            </a:r>
            <a:b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</a:br>
            <a:r>
              <a:rPr lang="ru-RU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Технічний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ліцей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міста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Києва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Verdana"/>
              <a:buNone/>
            </a:pP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Педагогічний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керівник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Стеценко 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Антоніна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Іванівна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</a:t>
            </a:r>
            <a:b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</a:br>
            <a:r>
              <a:rPr lang="ru-RU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вчитель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інформатики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 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Verdana"/>
              <a:buNone/>
            </a:pP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Технічний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ліцей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міста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Києва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/>
            </a:r>
            <a:b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</a:b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278" name="Google Shape;278;g9f63b93493_2_138"/>
          <p:cNvSpPr txBox="1">
            <a:spLocks noGrp="1"/>
          </p:cNvSpPr>
          <p:nvPr>
            <p:ph type="subTitle" idx="1"/>
          </p:nvPr>
        </p:nvSpPr>
        <p:spPr>
          <a:xfrm>
            <a:off x="1154955" y="2160701"/>
            <a:ext cx="8825658" cy="1263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КОНТРОЛЕР </a:t>
            </a:r>
            <a:r>
              <a:rPr lang="ru-RU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ДЛЯ</a:t>
            </a:r>
            <a:endParaRPr lang="en-US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РЕКТИФІКАЦІЙНОЇ </a:t>
            </a:r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КОЛОНИ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9f63b93493_2_266"/>
          <p:cNvPicPr preferRelativeResize="0"/>
          <p:nvPr/>
        </p:nvPicPr>
        <p:blipFill rotWithShape="1">
          <a:blip r:embed="rId3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g9f63b93493_2_266"/>
          <p:cNvPicPr preferRelativeResize="0"/>
          <p:nvPr/>
        </p:nvPicPr>
        <p:blipFill rotWithShape="1">
          <a:blip r:embed="rId4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g9f63b93493_2_26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06" name="Google Shape;406;g9f63b93493_2_266"/>
          <p:cNvPicPr preferRelativeResize="0"/>
          <p:nvPr/>
        </p:nvPicPr>
        <p:blipFill rotWithShape="1">
          <a:blip r:embed="rId5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g9f63b93493_2_266"/>
          <p:cNvPicPr preferRelativeResize="0"/>
          <p:nvPr/>
        </p:nvPicPr>
        <p:blipFill rotWithShape="1">
          <a:blip r:embed="rId6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9f63b93493_2_26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09" name="Google Shape;409;g9f63b93493_2_26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410" name="Google Shape;410;g9f63b93493_2_266"/>
          <p:cNvSpPr/>
          <p:nvPr/>
        </p:nvSpPr>
        <p:spPr>
          <a:xfrm>
            <a:off x="8719939" y="1460230"/>
            <a:ext cx="3472060" cy="825932"/>
          </a:xfrm>
          <a:custGeom>
            <a:avLst/>
            <a:gdLst/>
            <a:ahLst/>
            <a:cxnLst/>
            <a:rect l="l" t="t" r="r" b="b"/>
            <a:pathLst>
              <a:path w="3472060" h="825932" extrusionOk="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411" name="Google Shape;411;g9f63b93493_2_266"/>
          <p:cNvSpPr txBox="1"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Century Gothic"/>
              <a:buNone/>
            </a:pPr>
            <a:r>
              <a:rPr lang="ru-RU" sz="4400" dirty="0">
                <a:solidFill>
                  <a:srgbClr val="EBEBEB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Шляхи </a:t>
            </a:r>
            <a:r>
              <a:rPr lang="ru-RU" sz="4400" dirty="0" err="1">
                <a:solidFill>
                  <a:srgbClr val="EBEBEB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покращення</a:t>
            </a:r>
            <a:r>
              <a:rPr lang="ru-RU" sz="4400" dirty="0">
                <a:solidFill>
                  <a:srgbClr val="EBEBEB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12" name="Google Shape;412;g9f63b93493_2_26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13" name="Google Shape;413;g9f63b93493_2_266"/>
          <p:cNvSpPr/>
          <p:nvPr/>
        </p:nvSpPr>
        <p:spPr>
          <a:xfrm>
            <a:off x="-1" y="1762067"/>
            <a:ext cx="12192418" cy="5095933"/>
          </a:xfrm>
          <a:custGeom>
            <a:avLst/>
            <a:gdLst/>
            <a:ahLst/>
            <a:cxnLst/>
            <a:rect l="l" t="t" r="r" b="b"/>
            <a:pathLst>
              <a:path w="12192418" h="5095933" extrusionOk="0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grpSp>
        <p:nvGrpSpPr>
          <p:cNvPr id="414" name="Google Shape;414;g9f63b93493_2_266"/>
          <p:cNvGrpSpPr/>
          <p:nvPr/>
        </p:nvGrpSpPr>
        <p:grpSpPr>
          <a:xfrm>
            <a:off x="476534" y="2810256"/>
            <a:ext cx="11067765" cy="3404277"/>
            <a:chOff x="-172396" y="0"/>
            <a:chExt cx="11067765" cy="3404277"/>
          </a:xfrm>
        </p:grpSpPr>
        <p:sp>
          <p:nvSpPr>
            <p:cNvPr id="415" name="Google Shape;415;g9f63b93493_2_266"/>
            <p:cNvSpPr/>
            <p:nvPr/>
          </p:nvSpPr>
          <p:spPr>
            <a:xfrm>
              <a:off x="0" y="0"/>
              <a:ext cx="3404803" cy="3404277"/>
            </a:xfrm>
            <a:prstGeom prst="rect">
              <a:avLst/>
            </a:prstGeom>
            <a:solidFill>
              <a:srgbClr val="CFD8DD">
                <a:alpha val="89803"/>
              </a:srgbClr>
            </a:solidFill>
            <a:ln w="19050" cap="rnd" cmpd="sng">
              <a:solidFill>
                <a:srgbClr val="CFD8DD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16" name="Google Shape;416;g9f63b93493_2_266"/>
            <p:cNvSpPr txBox="1"/>
            <p:nvPr/>
          </p:nvSpPr>
          <p:spPr>
            <a:xfrm>
              <a:off x="-172396" y="1305629"/>
              <a:ext cx="3854464" cy="20425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5450" tIns="330200" rIns="265450" bIns="330200" anchor="t" anchorCtr="0">
              <a:noAutofit/>
            </a:bodyPr>
            <a:lstStyle/>
            <a:p>
              <a:pPr lvl="0"/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в </a:t>
              </a:r>
              <a:r>
                <a:rPr lang="ru-RU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наступних</a:t>
              </a:r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ревізіях</a:t>
              </a:r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планується</a:t>
              </a:r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 </a:t>
              </a:r>
              <a:r>
                <a:rPr lang="ru-RU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додати</a:t>
              </a:r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веб </a:t>
              </a:r>
              <a:r>
                <a:rPr lang="ru-RU" sz="2400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інтерфейс</a:t>
              </a:r>
              <a:endParaRPr lang="ru-RU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17" name="Google Shape;417;g9f63b93493_2_266"/>
            <p:cNvSpPr/>
            <p:nvPr/>
          </p:nvSpPr>
          <p:spPr>
            <a:xfrm>
              <a:off x="1191760" y="340427"/>
              <a:ext cx="1021283" cy="1021283"/>
            </a:xfrm>
            <a:prstGeom prst="ellipse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18" name="Google Shape;418;g9f63b93493_2_266"/>
            <p:cNvSpPr txBox="1"/>
            <p:nvPr/>
          </p:nvSpPr>
          <p:spPr>
            <a:xfrm>
              <a:off x="1341323" y="489990"/>
              <a:ext cx="722157" cy="7221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9600" tIns="12700" rIns="79600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Century Gothic"/>
                <a:buNone/>
              </a:pPr>
              <a:r>
                <a:rPr lang="ru-RU" sz="440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Century Gothic"/>
                </a:rPr>
                <a:t>1</a:t>
              </a: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19" name="Google Shape;419;g9f63b93493_2_266"/>
            <p:cNvSpPr/>
            <p:nvPr/>
          </p:nvSpPr>
          <p:spPr>
            <a:xfrm>
              <a:off x="0" y="3404205"/>
              <a:ext cx="3404803" cy="72"/>
            </a:xfrm>
            <a:prstGeom prst="rect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0" name="Google Shape;420;g9f63b93493_2_266"/>
            <p:cNvSpPr/>
            <p:nvPr/>
          </p:nvSpPr>
          <p:spPr>
            <a:xfrm>
              <a:off x="3745283" y="0"/>
              <a:ext cx="3404803" cy="3404277"/>
            </a:xfrm>
            <a:prstGeom prst="rect">
              <a:avLst/>
            </a:prstGeom>
            <a:solidFill>
              <a:srgbClr val="CFD8DD">
                <a:alpha val="89803"/>
              </a:srgbClr>
            </a:solidFill>
            <a:ln w="19050" cap="rnd" cmpd="sng">
              <a:solidFill>
                <a:srgbClr val="CFD8DD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1" name="Google Shape;421;g9f63b93493_2_266"/>
            <p:cNvSpPr txBox="1"/>
            <p:nvPr/>
          </p:nvSpPr>
          <p:spPr>
            <a:xfrm>
              <a:off x="3745283" y="1293625"/>
              <a:ext cx="3404803" cy="20425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5450" tIns="330200" rIns="265450" bIns="330200" anchor="t" anchorCtr="0">
              <a:noAutofit/>
            </a:bodyPr>
            <a:lstStyle/>
            <a:p>
              <a:pPr lvl="0"/>
              <a:r>
                <a:rPr lang="ru-RU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забезпечити</a:t>
              </a:r>
              <a:r>
                <a:rPr lang="ru-RU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покращення</a:t>
              </a:r>
              <a:r>
                <a:rPr lang="en-US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24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контролю</a:t>
              </a:r>
              <a:r>
                <a:rPr lang="en-US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2400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ректифікації</a:t>
              </a:r>
              <a:endParaRPr lang="ru-RU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2" name="Google Shape;422;g9f63b93493_2_266"/>
            <p:cNvSpPr/>
            <p:nvPr/>
          </p:nvSpPr>
          <p:spPr>
            <a:xfrm>
              <a:off x="4937043" y="340427"/>
              <a:ext cx="1021283" cy="1021283"/>
            </a:xfrm>
            <a:prstGeom prst="ellipse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3" name="Google Shape;423;g9f63b93493_2_266"/>
            <p:cNvSpPr txBox="1"/>
            <p:nvPr/>
          </p:nvSpPr>
          <p:spPr>
            <a:xfrm>
              <a:off x="5086606" y="489990"/>
              <a:ext cx="722157" cy="7221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9600" tIns="12700" rIns="79600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Century Gothic"/>
                <a:buNone/>
              </a:pPr>
              <a:r>
                <a:rPr lang="ru-RU" sz="440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Century Gothic"/>
                </a:rPr>
                <a:t>2</a:t>
              </a: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4" name="Google Shape;424;g9f63b93493_2_266"/>
            <p:cNvSpPr/>
            <p:nvPr/>
          </p:nvSpPr>
          <p:spPr>
            <a:xfrm>
              <a:off x="3745283" y="3404205"/>
              <a:ext cx="3404803" cy="72"/>
            </a:xfrm>
            <a:prstGeom prst="rect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5" name="Google Shape;425;g9f63b93493_2_266"/>
            <p:cNvSpPr/>
            <p:nvPr/>
          </p:nvSpPr>
          <p:spPr>
            <a:xfrm>
              <a:off x="7490566" y="0"/>
              <a:ext cx="3404803" cy="3404277"/>
            </a:xfrm>
            <a:prstGeom prst="rect">
              <a:avLst/>
            </a:prstGeom>
            <a:solidFill>
              <a:srgbClr val="CFD8DD">
                <a:alpha val="89803"/>
              </a:srgbClr>
            </a:solidFill>
            <a:ln w="19050" cap="rnd" cmpd="sng">
              <a:solidFill>
                <a:srgbClr val="CFD8DD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6" name="Google Shape;426;g9f63b93493_2_266"/>
            <p:cNvSpPr txBox="1"/>
            <p:nvPr/>
          </p:nvSpPr>
          <p:spPr>
            <a:xfrm>
              <a:off x="7490566" y="1293625"/>
              <a:ext cx="3404803" cy="20425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65450" tIns="330200" rIns="265450" bIns="330200" anchor="t" anchorCtr="0">
              <a:noAutofit/>
            </a:bodyPr>
            <a:lstStyle/>
            <a:p>
              <a:pPr lvl="0">
                <a:lnSpc>
                  <a:spcPct val="90000"/>
                </a:lnSpc>
                <a:buClr>
                  <a:schemeClr val="dk1"/>
                </a:buClr>
                <a:buSzPts val="2600"/>
              </a:pPr>
              <a:r>
                <a:rPr lang="uk-UA" sz="2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в</a:t>
              </a:r>
              <a:r>
                <a:rPr lang="uk-UA" sz="24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досконалення</a:t>
              </a:r>
            </a:p>
            <a:p>
              <a:pPr lvl="0">
                <a:lnSpc>
                  <a:spcPct val="90000"/>
                </a:lnSpc>
                <a:buClr>
                  <a:schemeClr val="dk1"/>
                </a:buClr>
                <a:buSzPts val="2600"/>
              </a:pPr>
              <a:r>
                <a:rPr lang="uk-UA" sz="24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користувацького </a:t>
              </a:r>
              <a:r>
                <a:rPr lang="uk-UA" sz="24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інтерфейсу</a:t>
              </a:r>
              <a:endPara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7" name="Google Shape;427;g9f63b93493_2_266"/>
            <p:cNvSpPr/>
            <p:nvPr/>
          </p:nvSpPr>
          <p:spPr>
            <a:xfrm>
              <a:off x="8682326" y="340427"/>
              <a:ext cx="1021283" cy="1021283"/>
            </a:xfrm>
            <a:prstGeom prst="ellipse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8" name="Google Shape;428;g9f63b93493_2_266"/>
            <p:cNvSpPr txBox="1"/>
            <p:nvPr/>
          </p:nvSpPr>
          <p:spPr>
            <a:xfrm>
              <a:off x="8831889" y="489990"/>
              <a:ext cx="722157" cy="7221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9600" tIns="12700" rIns="79600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Century Gothic"/>
                <a:buNone/>
              </a:pPr>
              <a:r>
                <a:rPr lang="ru-RU" sz="4400">
                  <a:solidFill>
                    <a:schemeClr val="l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Century Gothic"/>
                </a:rPr>
                <a:t>3</a:t>
              </a: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429" name="Google Shape;429;g9f63b93493_2_266"/>
            <p:cNvSpPr/>
            <p:nvPr/>
          </p:nvSpPr>
          <p:spPr>
            <a:xfrm>
              <a:off x="7490566" y="3404205"/>
              <a:ext cx="3404803" cy="72"/>
            </a:xfrm>
            <a:prstGeom prst="rect">
              <a:avLst/>
            </a:prstGeom>
            <a:solidFill>
              <a:srgbClr val="52849A"/>
            </a:solidFill>
            <a:ln w="19050" cap="rnd" cmpd="sng">
              <a:solidFill>
                <a:srgbClr val="52849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g9f63b93493_2_296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g9f63b93493_2_296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9f63b93493_2_296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37" name="Google Shape;437;g9f63b93493_2_296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g9f63b93493_2_296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g9f63b93493_2_29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40" name="Google Shape;440;g9f63b93493_2_29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441" name="Google Shape;441;g9f63b93493_2_296"/>
          <p:cNvSpPr txBox="1">
            <a:spLocks noGrp="1"/>
          </p:cNvSpPr>
          <p:nvPr>
            <p:ph type="title"/>
          </p:nvPr>
        </p:nvSpPr>
        <p:spPr>
          <a:xfrm>
            <a:off x="623479" y="266708"/>
            <a:ext cx="6188190" cy="87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800"/>
              <a:buFont typeface="Verdana"/>
              <a:buNone/>
            </a:pPr>
            <a:r>
              <a:rPr lang="ru-RU" sz="48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 </a:t>
            </a:r>
            <a:r>
              <a:rPr lang="ru-RU" sz="48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Висновки</a:t>
            </a:r>
            <a:r>
              <a:rPr lang="ru-RU" sz="48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42" name="Google Shape;442;g9f63b93493_2_296"/>
          <p:cNvSpPr txBox="1">
            <a:spLocks noGrp="1"/>
          </p:cNvSpPr>
          <p:nvPr>
            <p:ph type="body" idx="2"/>
          </p:nvPr>
        </p:nvSpPr>
        <p:spPr>
          <a:xfrm>
            <a:off x="403908" y="1408115"/>
            <a:ext cx="6188100" cy="47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Створений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комплекс </a:t>
            </a: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програм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полегшує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роботу, а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всі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параметри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виводяться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на дисплей.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Також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вони 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дозволяють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відслідковувати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процеси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,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що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відбуваються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, в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режимі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реального часу.   </a:t>
            </a:r>
            <a:endParaRPr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Arial"/>
            </a:endParaRPr>
          </a:p>
          <a:p>
            <a:pPr marL="0" lvl="0" indent="0"/>
            <a:r>
              <a:rPr lang="ru-RU" sz="2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Проєкт</a:t>
            </a:r>
            <a:r>
              <a:rPr lang="ru-RU" sz="2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досить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простий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в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користуванні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.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Він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може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бути </a:t>
            </a:r>
            <a:r>
              <a:rPr lang="ru-RU" sz="2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корисний</a:t>
            </a:r>
            <a:r>
              <a:rPr lang="ru-RU" sz="2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кожному, </a:t>
            </a:r>
            <a:r>
              <a:rPr lang="ru-RU" sz="22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хто</a:t>
            </a:r>
            <a:r>
              <a:rPr lang="ru-RU" sz="2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Arial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хоче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створити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хорошу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власну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станцію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переробки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відходів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та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очищення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сировини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мати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гарантовано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високий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результат та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отримувати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хімічно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ru-RU" sz="2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чисту</a:t>
            </a:r>
            <a:r>
              <a:rPr lang="ru-RU" sz="2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і </a:t>
            </a:r>
            <a:r>
              <a:rPr lang="ru-RU" sz="22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якісну</a:t>
            </a:r>
            <a:r>
              <a:rPr lang="ru-RU" sz="2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2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продукцію</a:t>
            </a:r>
            <a:r>
              <a:rPr lang="ru-RU" sz="22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Arial"/>
            </a:endParaRPr>
          </a:p>
        </p:txBody>
      </p:sp>
      <p:sp>
        <p:nvSpPr>
          <p:cNvPr id="443" name="Google Shape;443;g9f63b93493_2_296"/>
          <p:cNvSpPr/>
          <p:nvPr/>
        </p:nvSpPr>
        <p:spPr>
          <a:xfrm>
            <a:off x="7015974" y="-1"/>
            <a:ext cx="559472" cy="3709642"/>
          </a:xfrm>
          <a:custGeom>
            <a:avLst/>
            <a:gdLst/>
            <a:ahLst/>
            <a:cxnLst/>
            <a:rect l="l" t="t" r="r" b="b"/>
            <a:pathLst>
              <a:path w="559472" h="3709642" extrusionOk="0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pic>
        <p:nvPicPr>
          <p:cNvPr id="444" name="Google Shape;444;g9f63b93493_2_296" descr="Изображение выглядит как сидит, стол, старый, комната&#10;&#10;Автоматически созданное описание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8">
            <a:alphaModFix/>
          </a:blip>
          <a:srcRect r="10376"/>
          <a:stretch/>
        </p:blipFill>
        <p:spPr>
          <a:xfrm>
            <a:off x="7229175" y="1"/>
            <a:ext cx="4963245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29175" y="0"/>
            <a:ext cx="496165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f63b93493_2_310"/>
          <p:cNvSpPr txBox="1">
            <a:spLocks noGrp="1"/>
          </p:cNvSpPr>
          <p:nvPr>
            <p:ph type="body" idx="1"/>
          </p:nvPr>
        </p:nvSpPr>
        <p:spPr>
          <a:xfrm>
            <a:off x="1528766" y="2563268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ru-RU"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ДЯКУЮ ЗА УВАГУ</a:t>
            </a:r>
            <a:endParaRPr sz="6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g9f63b93493_2_144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9f63b93493_2_144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9f63b93493_2_144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86" name="Google Shape;286;g9f63b93493_2_144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g9f63b93493_2_144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9f63b93493_2_14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9" name="Google Shape;289;g9f63b93493_2_14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290" name="Google Shape;290;g9f63b93493_2_144"/>
          <p:cNvSpPr txBox="1">
            <a:spLocks noGrp="1"/>
          </p:cNvSpPr>
          <p:nvPr>
            <p:ph type="title"/>
          </p:nvPr>
        </p:nvSpPr>
        <p:spPr>
          <a:xfrm>
            <a:off x="807035" y="1880963"/>
            <a:ext cx="61881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400"/>
              <a:buFont typeface="Verdana"/>
              <a:buNone/>
            </a:pPr>
            <a:r>
              <a:rPr lang="ru-RU" sz="44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Мета </a:t>
            </a:r>
            <a:r>
              <a:rPr lang="ru-RU" sz="44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роботи</a:t>
            </a:r>
            <a:r>
              <a:rPr lang="ru-RU" sz="44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: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7235" y="-2"/>
            <a:ext cx="4843322" cy="6858002"/>
          </a:xfrm>
          <a:prstGeom prst="rect">
            <a:avLst/>
          </a:prstGeom>
        </p:spPr>
      </p:pic>
      <p:sp>
        <p:nvSpPr>
          <p:cNvPr id="291" name="Google Shape;291;g9f63b93493_2_144"/>
          <p:cNvSpPr txBox="1">
            <a:spLocks noGrp="1"/>
          </p:cNvSpPr>
          <p:nvPr>
            <p:ph type="body" idx="1"/>
          </p:nvPr>
        </p:nvSpPr>
        <p:spPr>
          <a:xfrm>
            <a:off x="761206" y="2627391"/>
            <a:ext cx="65802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Створити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uk-UA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контролер для</a:t>
            </a:r>
          </a:p>
          <a:p>
            <a:r>
              <a:rPr lang="uk-UA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ректифікаційної колони</a:t>
            </a: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sz="24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920"/>
              <a:buFont typeface="Noto Sans Symbols"/>
              <a:buNone/>
            </a:pPr>
            <a:endParaRPr sz="24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292" name="Google Shape;292;g9f63b93493_2_144"/>
          <p:cNvSpPr/>
          <p:nvPr/>
        </p:nvSpPr>
        <p:spPr>
          <a:xfrm>
            <a:off x="7015974" y="-1"/>
            <a:ext cx="559472" cy="3709642"/>
          </a:xfrm>
          <a:custGeom>
            <a:avLst/>
            <a:gdLst/>
            <a:ahLst/>
            <a:cxnLst/>
            <a:rect l="l" t="t" r="r" b="b"/>
            <a:pathLst>
              <a:path w="559472" h="3709642" extrusionOk="0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294" name="Google Shape;294;g9f63b93493_2_144"/>
          <p:cNvSpPr txBox="1"/>
          <p:nvPr/>
        </p:nvSpPr>
        <p:spPr>
          <a:xfrm>
            <a:off x="1074057" y="4716188"/>
            <a:ext cx="5926684" cy="10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Комплекс </a:t>
            </a:r>
            <a:r>
              <a:rPr lang="ru-RU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програм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b="0" i="0" u="none" strike="noStrike" cap="none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контролер</a:t>
            </a:r>
            <a:r>
              <a:rPr lang="ru-RU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ів</a:t>
            </a:r>
            <a:r>
              <a:rPr lang="ru-RU" sz="2400" b="0" i="0" u="none" strike="noStrike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</a:t>
            </a:r>
            <a:r>
              <a:rPr lang="ru-RU" sz="2400" b="0" i="0" u="none" strike="noStrike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для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uk-UA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ректифікаційної </a:t>
            </a:r>
            <a:r>
              <a:rPr lang="uk-UA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колони.</a:t>
            </a:r>
            <a:endParaRPr lang="uk-UA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/>
            <a:endParaRPr sz="2400" b="0" i="0" u="none" strike="noStrike" cap="non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295" name="Google Shape;295;g9f63b93493_2_144"/>
          <p:cNvSpPr txBox="1"/>
          <p:nvPr/>
        </p:nvSpPr>
        <p:spPr>
          <a:xfrm>
            <a:off x="662309" y="4040176"/>
            <a:ext cx="6208143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Об'єкт</a:t>
            </a:r>
            <a:r>
              <a:rPr lang="ru-RU" sz="44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 </a:t>
            </a:r>
            <a:r>
              <a:rPr lang="ru-RU" sz="44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дослідження</a:t>
            </a:r>
            <a:r>
              <a:rPr lang="ru-RU" sz="44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:​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g9f63b93493_2_160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9f63b93493_2_160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9f63b93493_2_160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03" name="Google Shape;303;g9f63b93493_2_160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9f63b93493_2_160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9f63b93493_2_16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6" name="Google Shape;306;g9f63b93493_2_16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307" name="Google Shape;307;g9f63b93493_2_160"/>
          <p:cNvSpPr txBox="1">
            <a:spLocks noGrp="1"/>
          </p:cNvSpPr>
          <p:nvPr>
            <p:ph type="title"/>
          </p:nvPr>
        </p:nvSpPr>
        <p:spPr>
          <a:xfrm>
            <a:off x="648930" y="629266"/>
            <a:ext cx="6188190" cy="86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Verdana"/>
              <a:buNone/>
            </a:pPr>
            <a:r>
              <a:rPr lang="ru-RU" sz="420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Актуальність роботи</a:t>
            </a: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8" name="Google Shape;308;g9f63b93493_2_160"/>
          <p:cNvSpPr txBox="1">
            <a:spLocks noGrp="1"/>
          </p:cNvSpPr>
          <p:nvPr>
            <p:ph type="body" idx="1"/>
          </p:nvPr>
        </p:nvSpPr>
        <p:spPr>
          <a:xfrm>
            <a:off x="559497" y="1657523"/>
            <a:ext cx="6580200" cy="4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buSzPts val="2560"/>
            </a:pP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даному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проєкті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забезпечується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можливість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здійснювати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переробку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нафтопродуктів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очищувати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біопальне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хімічні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реагенти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  <a:endParaRPr lang="ru-RU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lvl="0" indent="0">
              <a:spcBef>
                <a:spcPts val="0"/>
              </a:spcBef>
              <a:buSzPts val="2560"/>
            </a:pPr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нинішній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час в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умовах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всесвітньої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пандемії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COVID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-19 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завдяки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даному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пристрою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можна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отримувати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антисептики,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що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є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надзвичайно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потрібним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актуальним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9124" y="0"/>
            <a:ext cx="4962875" cy="6887566"/>
          </a:xfrm>
          <a:prstGeom prst="rect">
            <a:avLst/>
          </a:prstGeom>
        </p:spPr>
      </p:pic>
      <p:sp>
        <p:nvSpPr>
          <p:cNvPr id="309" name="Google Shape;309;g9f63b93493_2_160"/>
          <p:cNvSpPr/>
          <p:nvPr/>
        </p:nvSpPr>
        <p:spPr>
          <a:xfrm>
            <a:off x="7015974" y="-1"/>
            <a:ext cx="559472" cy="3709642"/>
          </a:xfrm>
          <a:custGeom>
            <a:avLst/>
            <a:gdLst/>
            <a:ahLst/>
            <a:cxnLst/>
            <a:rect l="l" t="t" r="r" b="b"/>
            <a:pathLst>
              <a:path w="559472" h="3709642" extrusionOk="0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721bf888e_0_3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1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Завдання</a:t>
            </a:r>
            <a:endParaRPr sz="4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16" name="Google Shape;316;ga721bf888e_0_31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900" cy="576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17" name="Google Shape;317;ga721bf888e_0_31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400" cy="358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Дослідити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</a:t>
            </a: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які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фенкції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повинен </a:t>
            </a: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мати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контролер</a:t>
            </a:r>
            <a:endParaRPr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18" name="Google Shape;318;ga721bf888e_0_31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100" cy="576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19" name="Google Shape;319;ga721bf888e_0_31"/>
          <p:cNvSpPr txBox="1">
            <a:spLocks noGrp="1"/>
          </p:cNvSpPr>
          <p:nvPr>
            <p:ph type="body" idx="4"/>
          </p:nvPr>
        </p:nvSpPr>
        <p:spPr>
          <a:xfrm>
            <a:off x="3745735" y="2667000"/>
            <a:ext cx="3227942" cy="358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just"/>
            <a:r>
              <a:rPr lang="ru-RU" sz="2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Розробити</a:t>
            </a:r>
            <a:r>
              <a:rPr lang="ru-RU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програму</a:t>
            </a:r>
            <a:r>
              <a:rPr lang="ru-RU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та </a:t>
            </a:r>
            <a:r>
              <a:rPr lang="ru-RU" sz="2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прилад</a:t>
            </a:r>
            <a:r>
              <a:rPr lang="ru-RU" sz="2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uk-UA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контролер для ректифікаційної колони</a:t>
            </a:r>
            <a:endParaRPr lang="uk-UA" sz="2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20" name="Google Shape;320;ga721bf888e_0_31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200" cy="5763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21" name="Google Shape;321;ga721bf888e_0_31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200" cy="358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Покращити</a:t>
            </a:r>
            <a:r>
              <a:rPr lang="ru-RU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виріб</a:t>
            </a:r>
            <a:endParaRPr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9f63b93493_2_174"/>
          <p:cNvSpPr txBox="1">
            <a:spLocks noGrp="1"/>
          </p:cNvSpPr>
          <p:nvPr>
            <p:ph type="title"/>
          </p:nvPr>
        </p:nvSpPr>
        <p:spPr>
          <a:xfrm>
            <a:off x="460275" y="384280"/>
            <a:ext cx="70131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Verdana"/>
              <a:buNone/>
            </a:pPr>
            <a:r>
              <a:rPr lang="ru-RU" sz="3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Було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3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використано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3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такі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3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технології</a:t>
            </a:r>
            <a:r>
              <a:rPr lang="ru-RU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: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7" name="Google Shape;327;g9f63b93493_2_174"/>
          <p:cNvSpPr txBox="1">
            <a:spLocks noGrp="1"/>
          </p:cNvSpPr>
          <p:nvPr>
            <p:ph type="body" idx="1"/>
          </p:nvPr>
        </p:nvSpPr>
        <p:spPr>
          <a:xfrm>
            <a:off x="460275" y="1246578"/>
            <a:ext cx="6725100" cy="205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Char char="❏"/>
            </a:pP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IIC (I2C) -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послідовна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шина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даних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для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зв'язку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інтегральних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схем;</a:t>
            </a:r>
            <a:endParaRPr sz="18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Verdana"/>
              <a:buChar char="❏"/>
            </a:pP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UART - тип асинхронного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приймача-передавача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компонентів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комп'ютерів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та </a:t>
            </a:r>
            <a:r>
              <a:rPr lang="ru-RU" sz="1800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периферійних</a:t>
            </a:r>
            <a:r>
              <a:rPr lang="ru-RU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1800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пристроїв</a:t>
            </a:r>
            <a:r>
              <a:rPr lang="uk-UA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;</a:t>
            </a:r>
            <a:endParaRPr lang="ru-RU" sz="1800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indent="-342900" algn="just">
              <a:spcBef>
                <a:spcPts val="0"/>
              </a:spcBef>
              <a:buClr>
                <a:srgbClr val="FFFFFF"/>
              </a:buClr>
              <a:buSzPts val="1800"/>
              <a:buFont typeface="Verdana"/>
              <a:buChar char="❏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SPI 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(SPI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 — </a:t>
            </a:r>
            <a:r>
              <a:rPr lang="ru-RU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фактичний</a:t>
            </a:r>
            <a:r>
              <a:rPr lang="ru-RU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послідовний</a:t>
            </a:r>
            <a:r>
              <a:rPr lang="ru-RU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синхронний</a:t>
            </a:r>
            <a:r>
              <a:rPr lang="ru-RU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повнодуплексний</a:t>
            </a:r>
            <a:r>
              <a:rPr lang="ru-RU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стандарт </a:t>
            </a:r>
            <a:r>
              <a:rPr lang="ru-RU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передачі</a:t>
            </a:r>
            <a:r>
              <a:rPr lang="ru-RU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8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даних</a:t>
            </a:r>
            <a:r>
              <a:rPr lang="ru-RU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sz="1800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328" name="Google Shape;328;g9f63b93493_2_174"/>
          <p:cNvSpPr txBox="1"/>
          <p:nvPr/>
        </p:nvSpPr>
        <p:spPr>
          <a:xfrm>
            <a:off x="487713" y="3745513"/>
            <a:ext cx="7246200" cy="53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Verdana"/>
              <a:buNone/>
            </a:pPr>
            <a:r>
              <a:rPr lang="ru-RU" sz="3000" b="0" i="0" u="none" strike="noStrike" cap="none" dirty="0" err="1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Програми</a:t>
            </a:r>
            <a:r>
              <a:rPr lang="ru-RU" sz="3000" b="0" i="0" u="none" strike="noStrike" cap="none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,</a:t>
            </a:r>
            <a:r>
              <a:rPr lang="ru-RU" sz="30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 </a:t>
            </a:r>
            <a:r>
              <a:rPr lang="ru-RU" sz="30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які</a:t>
            </a:r>
            <a:r>
              <a:rPr lang="ru-RU" sz="30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 </a:t>
            </a:r>
            <a:r>
              <a:rPr lang="ru-RU" sz="30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було</a:t>
            </a:r>
            <a:r>
              <a:rPr lang="ru-RU" sz="30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 </a:t>
            </a:r>
            <a:r>
              <a:rPr lang="ru-RU" sz="30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використано</a:t>
            </a:r>
            <a:r>
              <a:rPr lang="ru-RU" sz="30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: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9" name="Google Shape;329;g9f63b93493_2_174"/>
          <p:cNvSpPr txBox="1"/>
          <p:nvPr/>
        </p:nvSpPr>
        <p:spPr>
          <a:xfrm>
            <a:off x="458775" y="4539823"/>
            <a:ext cx="6726600" cy="2098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❏"/>
            </a:pPr>
            <a:r>
              <a:rPr lang="ru-RU" sz="1800" b="0" i="0" u="none" strike="noStrike" cap="none" dirty="0" err="1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Fritizing</a:t>
            </a:r>
            <a:r>
              <a:rPr lang="ru-RU" sz="1800" b="0" i="0" u="none" strike="noStrike" cap="none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-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програмне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забезпечення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для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розробки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схем та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друкованих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плат;</a:t>
            </a:r>
            <a:endParaRPr sz="1800" b="0" i="0" u="none" strike="noStrike" cap="none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429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❏"/>
            </a:pPr>
            <a:r>
              <a:rPr lang="ru-RU" sz="1800" b="0" i="0" u="none" strike="noStrike" cap="none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STM32CubeIDE 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-  </a:t>
            </a:r>
            <a:r>
              <a:rPr lang="ru-RU" sz="1800" b="0" i="0" u="none" strike="noStrike" cap="none" dirty="0" err="1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інтегроване</a:t>
            </a:r>
            <a:r>
              <a:rPr lang="ru-RU" sz="1800" b="0" i="0" u="none" strike="noStrike" cap="none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середовище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для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створення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та 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завантаження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1800" b="0" i="0" u="none" strike="noStrike" cap="none" dirty="0" err="1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програм</a:t>
            </a:r>
            <a:r>
              <a:rPr lang="ru-RU" sz="1800" b="0" i="0" u="none" strike="noStrike" cap="none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на STM-</a:t>
            </a:r>
            <a:r>
              <a:rPr lang="ru-RU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сумісні</a:t>
            </a:r>
            <a:r>
              <a:rPr lang="ru-RU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плати.</a:t>
            </a:r>
            <a:endParaRPr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31" name="Google Shape;331;g9f63b93493_2_1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7434" y="4015425"/>
            <a:ext cx="2398144" cy="1388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g9f63b93493_2_174" descr="Изображение выглядит как текст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34906" y="1885018"/>
            <a:ext cx="27432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g9f63b93493_2_185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g9f63b93493_2_185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9f63b93493_2_18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40" name="Google Shape;340;g9f63b93493_2_185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g9f63b93493_2_185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9f63b93493_2_18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3" name="Google Shape;343;g9f63b93493_2_18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344" name="Google Shape;344;g9f63b93493_2_185"/>
          <p:cNvSpPr txBox="1">
            <a:spLocks noGrp="1"/>
          </p:cNvSpPr>
          <p:nvPr>
            <p:ph type="title"/>
          </p:nvPr>
        </p:nvSpPr>
        <p:spPr>
          <a:xfrm>
            <a:off x="648930" y="312247"/>
            <a:ext cx="6188190" cy="1406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Verdana"/>
              <a:buNone/>
            </a:pPr>
            <a:r>
              <a:rPr lang="ru-RU" sz="42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Контролер </a:t>
            </a:r>
            <a:r>
              <a:rPr lang="ru-RU" sz="42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має</a:t>
            </a:r>
            <a:r>
              <a:rPr lang="ru-RU" sz="42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42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такі</a:t>
            </a:r>
            <a:r>
              <a:rPr lang="ru-RU" sz="42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4200" dirty="0" err="1" smtClean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системи</a:t>
            </a:r>
            <a:r>
              <a:rPr lang="ru-RU" sz="4200" dirty="0" smtClean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: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5" name="Google Shape;345;g9f63b93493_2_185"/>
          <p:cNvSpPr txBox="1">
            <a:spLocks noGrp="1"/>
          </p:cNvSpPr>
          <p:nvPr>
            <p:ph type="body" idx="1"/>
          </p:nvPr>
        </p:nvSpPr>
        <p:spPr>
          <a:xfrm>
            <a:off x="648930" y="2035834"/>
            <a:ext cx="6188189" cy="4187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121920">
              <a:spcBef>
                <a:spcPts val="0"/>
              </a:spcBef>
              <a:buSzPts val="1920"/>
              <a:buFont typeface="Noto Sans Symbols"/>
              <a:buChar char="❏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обігріву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суміші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;</a:t>
            </a:r>
          </a:p>
          <a:p>
            <a:pPr marL="0" lvl="0" indent="-121920">
              <a:spcBef>
                <a:spcPts val="0"/>
              </a:spcBef>
              <a:buSzPts val="1920"/>
              <a:buFont typeface="Noto Sans Symbols"/>
              <a:buChar char="❏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система 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контролю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екстрених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ситуацій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(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якщо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рідини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вийдуть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за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межі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то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спрацює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датчик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рідини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або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парів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);</a:t>
            </a:r>
          </a:p>
          <a:p>
            <a:pPr marL="0" lvl="0" indent="-121920">
              <a:spcBef>
                <a:spcPts val="0"/>
              </a:spcBef>
              <a:buSzPts val="1920"/>
              <a:buFont typeface="Noto Sans Symbols"/>
              <a:buChar char="❏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сепарації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рідини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на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фракції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;</a:t>
            </a:r>
          </a:p>
          <a:p>
            <a:pPr marL="0" lvl="0" indent="-121920">
              <a:spcBef>
                <a:spcPts val="0"/>
              </a:spcBef>
              <a:buSzPts val="1920"/>
              <a:buFont typeface="Noto Sans Symbols"/>
              <a:buChar char="❏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система 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контролю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температури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та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тиску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;</a:t>
            </a:r>
          </a:p>
          <a:p>
            <a:pPr marL="0" lvl="0" indent="-121920">
              <a:spcBef>
                <a:spcPts val="0"/>
              </a:spcBef>
              <a:buSzPts val="1920"/>
              <a:buFont typeface="Noto Sans Symbols"/>
              <a:buChar char="❏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система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коригування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даних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ректифікації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.</a:t>
            </a:r>
          </a:p>
        </p:txBody>
      </p:sp>
      <p:sp>
        <p:nvSpPr>
          <p:cNvPr id="346" name="Google Shape;346;g9f63b93493_2_185"/>
          <p:cNvSpPr/>
          <p:nvPr/>
        </p:nvSpPr>
        <p:spPr>
          <a:xfrm>
            <a:off x="7015974" y="-1"/>
            <a:ext cx="559472" cy="3709642"/>
          </a:xfrm>
          <a:custGeom>
            <a:avLst/>
            <a:gdLst/>
            <a:ahLst/>
            <a:cxnLst/>
            <a:rect l="l" t="t" r="r" b="b"/>
            <a:pathLst>
              <a:path w="559472" h="3709642" extrusionOk="0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pic>
        <p:nvPicPr>
          <p:cNvPr id="347" name="Google Shape;347;g9f63b93493_2_185" descr="Изображение выглядит как внутренний, стол, сидит, зеленый&#10;&#10;Автоматически созданное описание"/>
          <p:cNvPicPr preferRelativeResize="0"/>
          <p:nvPr/>
        </p:nvPicPr>
        <p:blipFill rotWithShape="1">
          <a:blip r:embed="rId8">
            <a:alphaModFix/>
          </a:blip>
          <a:srcRect r="3396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 extrusionOk="0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29175" y="-99152"/>
            <a:ext cx="5016224" cy="70131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f63b93493_2_199"/>
          <p:cNvSpPr txBox="1">
            <a:spLocks noGrp="1"/>
          </p:cNvSpPr>
          <p:nvPr>
            <p:ph type="title"/>
          </p:nvPr>
        </p:nvSpPr>
        <p:spPr>
          <a:xfrm>
            <a:off x="0" y="308472"/>
            <a:ext cx="6436115" cy="706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Verdana"/>
              <a:buNone/>
            </a:pP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Компоненти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/>
                <a:ea typeface="Verdana"/>
                <a:cs typeface="Verdana"/>
                <a:sym typeface="Verdana"/>
              </a:rPr>
              <a:t> контролера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4395730" y="1145754"/>
            <a:ext cx="7796271" cy="5712245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елементи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з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 по 15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електромагнітні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клапани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для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розділення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суміші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на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фракції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16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електромагнітний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клапан для контролю потоку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охолоджуючої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рідини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17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електромагнітний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клапан для контролю потоку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флегми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18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електромеханічний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кран для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дозування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охолоджуючої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рідини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19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електромеханічний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кран для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сепарації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флегми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20 мультиплексор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CD74HC4067 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для контролю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електромагнітних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клапанів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розділення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суміші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21 датчик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тиску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та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температури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BME280</a:t>
            </a:r>
          </a:p>
          <a:p>
            <a:pPr algn="just">
              <a:spcBef>
                <a:spcPts val="0"/>
              </a:spcBef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22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MCP4725 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плата 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електронного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керування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потужності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ТЕН з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допомогою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ДІМ регулятора</a:t>
            </a: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23 датчик потоку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рідини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24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LCD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екран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25 сенсор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протікання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дісоціюючих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рідин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26 датчик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MQ-3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реагує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на пари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спиртів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та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нафтопродукти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27 порт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підключення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електроенергії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28 плата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мікроконтролера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Stm32F103c8t6</a:t>
            </a:r>
          </a:p>
          <a:p>
            <a:pPr algn="just">
              <a:spcBef>
                <a:spcPts val="0"/>
              </a:spcBef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29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Flash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пам’ять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W25Q128</a:t>
            </a:r>
          </a:p>
          <a:p>
            <a:pPr algn="just">
              <a:spcBef>
                <a:spcPts val="0"/>
              </a:spcBef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30 модуль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енкодера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31 датчики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температури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DS18b20</a:t>
            </a:r>
          </a:p>
          <a:p>
            <a:pPr algn="just">
              <a:spcBef>
                <a:spcPts val="0"/>
              </a:spcBef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•	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елемент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32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пін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екстреного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відключення</a:t>
            </a: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spcBef>
                <a:spcPts val="0"/>
              </a:spcBef>
            </a:pPr>
            <a:endParaRPr lang="ru-R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8006"/>
            <a:ext cx="4626881" cy="35704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g9f63b93493_2_209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3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g9f63b93493_2_209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5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g9f63b93493_2_209"/>
          <p:cNvSpPr/>
          <p:nvPr/>
        </p:nvSpPr>
        <p:spPr>
          <a:xfrm>
            <a:off x="8609012" y="1676398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66" name="Google Shape;366;g9f63b93493_2_209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-2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g9f63b93493_2_209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5998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9f63b93493_2_209"/>
          <p:cNvSpPr/>
          <p:nvPr/>
        </p:nvSpPr>
        <p:spPr>
          <a:xfrm>
            <a:off x="10437812" y="-2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69" name="Google Shape;369;g9f63b93493_2_209"/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370" name="Google Shape;370;g9f63b93493_2_209"/>
          <p:cNvSpPr txBox="1">
            <a:spLocks noGrp="1"/>
          </p:cNvSpPr>
          <p:nvPr>
            <p:ph type="title"/>
          </p:nvPr>
        </p:nvSpPr>
        <p:spPr>
          <a:xfrm>
            <a:off x="648930" y="629264"/>
            <a:ext cx="6188190" cy="759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Verdana"/>
              <a:buNone/>
            </a:pPr>
            <a:r>
              <a:rPr lang="ru-RU" sz="42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Результати</a:t>
            </a:r>
            <a:r>
              <a:rPr lang="ru-RU" sz="42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: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1" name="Google Shape;371;g9f63b93493_2_209"/>
          <p:cNvSpPr txBox="1">
            <a:spLocks noGrp="1"/>
          </p:cNvSpPr>
          <p:nvPr>
            <p:ph type="body" idx="1"/>
          </p:nvPr>
        </p:nvSpPr>
        <p:spPr>
          <a:xfrm>
            <a:off x="648930" y="1388852"/>
            <a:ext cx="6188189" cy="483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Досліджено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систему </a:t>
            </a:r>
            <a:r>
              <a:rPr lang="ru-RU" sz="24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ректифікаційної</a:t>
            </a: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колони та </a:t>
            </a:r>
            <a:r>
              <a:rPr lang="ru-RU" sz="24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процес</a:t>
            </a: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ректифікації</a:t>
            </a: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;</a:t>
            </a:r>
            <a:endParaRPr lang="ru-RU" sz="24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Створено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програму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: </a:t>
            </a: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контролер </a:t>
            </a:r>
            <a:r>
              <a:rPr lang="uk-UA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для ректифікаційної </a:t>
            </a: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колони</a:t>
            </a: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зі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зручним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інтерфейсом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за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допомогою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якого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можна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просто  і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зручно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контролювати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процес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ректи</a:t>
            </a:r>
            <a:r>
              <a:rPr lang="uk-UA" sz="2400" dirty="0" err="1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фікації</a:t>
            </a:r>
            <a:r>
              <a:rPr lang="ru-RU" sz="24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,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зробити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його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повністю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регульованим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і максимально </a:t>
            </a:r>
            <a:r>
              <a:rPr lang="ru-RU" sz="24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оптимальним</a:t>
            </a:r>
            <a:r>
              <a:rPr lang="ru-RU" sz="2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.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2" name="Google Shape;372;g9f63b93493_2_209"/>
          <p:cNvSpPr/>
          <p:nvPr/>
        </p:nvSpPr>
        <p:spPr>
          <a:xfrm>
            <a:off x="7015974" y="-3"/>
            <a:ext cx="559472" cy="3709642"/>
          </a:xfrm>
          <a:custGeom>
            <a:avLst/>
            <a:gdLst/>
            <a:ahLst/>
            <a:cxnLst/>
            <a:rect l="l" t="t" r="r" b="b"/>
            <a:pathLst>
              <a:path w="559472" h="3709642" extrusionOk="0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pic>
        <p:nvPicPr>
          <p:cNvPr id="373" name="Google Shape;373;g9f63b93493_2_209" descr="Изображение выглядит как внутренний, сидит, стол, маленький&#10;&#10;Автоматически созданное описание"/>
          <p:cNvPicPr preferRelativeResize="0"/>
          <p:nvPr/>
        </p:nvPicPr>
        <p:blipFill rotWithShape="1">
          <a:blip r:embed="rId8">
            <a:alphaModFix/>
          </a:blip>
          <a:srcRect r="10523" b="2"/>
          <a:stretch/>
        </p:blipFill>
        <p:spPr>
          <a:xfrm>
            <a:off x="7229175" y="-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 extrusionOk="0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29175" y="-4"/>
            <a:ext cx="500793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g9f63b93493_2_242"/>
          <p:cNvPicPr preferRelativeResize="0"/>
          <p:nvPr/>
        </p:nvPicPr>
        <p:blipFill rotWithShape="1">
          <a:blip r:embed="rId3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g9f63b93493_2_242"/>
          <p:cNvPicPr preferRelativeResize="0"/>
          <p:nvPr/>
        </p:nvPicPr>
        <p:blipFill rotWithShape="1">
          <a:blip r:embed="rId4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g9f63b93493_2_24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666"/>
                </a:srgbClr>
              </a:gs>
              <a:gs pos="36000">
                <a:srgbClr val="F3F3F3">
                  <a:alpha val="5882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81" name="Google Shape;381;g9f63b93493_2_242"/>
          <p:cNvPicPr preferRelativeResize="0"/>
          <p:nvPr/>
        </p:nvPicPr>
        <p:blipFill rotWithShape="1">
          <a:blip r:embed="rId5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g9f63b93493_2_242"/>
          <p:cNvPicPr preferRelativeResize="0"/>
          <p:nvPr/>
        </p:nvPicPr>
        <p:blipFill rotWithShape="1">
          <a:blip r:embed="rId6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g9f63b93493_2_24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84" name="Google Shape;384;g9f63b93493_2_24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385" name="Google Shape;385;g9f63b93493_2_242"/>
          <p:cNvSpPr/>
          <p:nvPr/>
        </p:nvSpPr>
        <p:spPr>
          <a:xfrm>
            <a:off x="8719939" y="1460230"/>
            <a:ext cx="3472060" cy="825932"/>
          </a:xfrm>
          <a:custGeom>
            <a:avLst/>
            <a:gdLst/>
            <a:ahLst/>
            <a:cxnLst/>
            <a:rect l="l" t="t" r="r" b="b"/>
            <a:pathLst>
              <a:path w="3472060" h="825932" extrusionOk="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entury Gothic"/>
            </a:endParaRPr>
          </a:p>
        </p:txBody>
      </p:sp>
      <p:sp>
        <p:nvSpPr>
          <p:cNvPr id="386" name="Google Shape;386;g9f63b93493_2_242"/>
          <p:cNvSpPr txBox="1"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Century Gothic"/>
              <a:buNone/>
            </a:pPr>
            <a:r>
              <a:rPr lang="ru-RU" sz="4000" dirty="0" err="1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Переваги</a:t>
            </a:r>
            <a:r>
              <a:rPr lang="ru-RU" sz="4000" dirty="0">
                <a:solidFill>
                  <a:srgbClr val="EBEB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87" name="Google Shape;387;g9f63b93493_2_24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88" name="Google Shape;388;g9f63b93493_2_242"/>
          <p:cNvSpPr/>
          <p:nvPr/>
        </p:nvSpPr>
        <p:spPr>
          <a:xfrm>
            <a:off x="-1" y="1762067"/>
            <a:ext cx="12192418" cy="5095933"/>
          </a:xfrm>
          <a:custGeom>
            <a:avLst/>
            <a:gdLst/>
            <a:ahLst/>
            <a:cxnLst/>
            <a:rect l="l" t="t" r="r" b="b"/>
            <a:pathLst>
              <a:path w="12192418" h="5095933" extrusionOk="0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grpSp>
        <p:nvGrpSpPr>
          <p:cNvPr id="389" name="Google Shape;389;g9f63b93493_2_242"/>
          <p:cNvGrpSpPr/>
          <p:nvPr/>
        </p:nvGrpSpPr>
        <p:grpSpPr>
          <a:xfrm>
            <a:off x="648314" y="2432788"/>
            <a:ext cx="10895369" cy="4425212"/>
            <a:chOff x="0" y="1662"/>
            <a:chExt cx="10895369" cy="3400951"/>
          </a:xfrm>
        </p:grpSpPr>
        <p:cxnSp>
          <p:nvCxnSpPr>
            <p:cNvPr id="390" name="Google Shape;390;g9f63b93493_2_242"/>
            <p:cNvCxnSpPr/>
            <p:nvPr/>
          </p:nvCxnSpPr>
          <p:spPr>
            <a:xfrm>
              <a:off x="0" y="1662"/>
              <a:ext cx="10895369" cy="0"/>
            </a:xfrm>
            <a:prstGeom prst="straightConnector1">
              <a:avLst/>
            </a:prstGeom>
            <a:solidFill>
              <a:srgbClr val="E96210"/>
            </a:solidFill>
            <a:ln w="19050" cap="rnd" cmpd="sng">
              <a:solidFill>
                <a:srgbClr val="E9621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1" name="Google Shape;391;g9f63b93493_2_242"/>
            <p:cNvSpPr/>
            <p:nvPr/>
          </p:nvSpPr>
          <p:spPr>
            <a:xfrm>
              <a:off x="0" y="1662"/>
              <a:ext cx="10895369" cy="1133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392" name="Google Shape;392;g9f63b93493_2_242"/>
            <p:cNvSpPr txBox="1"/>
            <p:nvPr/>
          </p:nvSpPr>
          <p:spPr>
            <a:xfrm>
              <a:off x="0" y="1662"/>
              <a:ext cx="10895369" cy="1133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9525" tIns="129525" rIns="129525" bIns="129525" anchor="t" anchorCtr="0">
              <a:noAutofit/>
            </a:bodyPr>
            <a:lstStyle/>
            <a:p>
              <a:pPr lvl="0">
                <a:lnSpc>
                  <a:spcPct val="90000"/>
                </a:lnSpc>
                <a:buClr>
                  <a:schemeClr val="dk1"/>
                </a:buClr>
                <a:buSzPts val="3400"/>
              </a:pP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н</a:t>
              </a:r>
              <a:r>
                <a:rPr lang="ru-RU" sz="3200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алаштовується</a:t>
              </a:r>
              <a:r>
                <a:rPr lang="ru-RU" sz="32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індивідуально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під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кожну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колону;</a:t>
              </a:r>
              <a:endParaRPr sz="3200" b="0" i="0" u="none" strike="noStrike" cap="none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endParaRPr>
            </a:p>
          </p:txBody>
        </p:sp>
        <p:cxnSp>
          <p:nvCxnSpPr>
            <p:cNvPr id="393" name="Google Shape;393;g9f63b93493_2_242"/>
            <p:cNvCxnSpPr>
              <a:stCxn id="392" idx="1"/>
              <a:endCxn id="392" idx="3"/>
            </p:cNvCxnSpPr>
            <p:nvPr/>
          </p:nvCxnSpPr>
          <p:spPr>
            <a:xfrm>
              <a:off x="0" y="568487"/>
              <a:ext cx="10895369" cy="0"/>
            </a:xfrm>
            <a:prstGeom prst="straightConnector1">
              <a:avLst/>
            </a:prstGeom>
            <a:solidFill>
              <a:srgbClr val="E96210"/>
            </a:solidFill>
            <a:ln w="19050" cap="rnd" cmpd="sng">
              <a:solidFill>
                <a:srgbClr val="E9621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4" name="Google Shape;394;g9f63b93493_2_242"/>
            <p:cNvSpPr/>
            <p:nvPr/>
          </p:nvSpPr>
          <p:spPr>
            <a:xfrm>
              <a:off x="0" y="1135313"/>
              <a:ext cx="10895369" cy="1133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395" name="Google Shape;395;g9f63b93493_2_242"/>
            <p:cNvSpPr txBox="1"/>
            <p:nvPr/>
          </p:nvSpPr>
          <p:spPr>
            <a:xfrm>
              <a:off x="0" y="564663"/>
              <a:ext cx="10895369" cy="17786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9525" tIns="129525" rIns="129525" bIns="129525" anchor="t" anchorCtr="0">
              <a:noAutofit/>
            </a:bodyPr>
            <a:lstStyle/>
            <a:p>
              <a:pPr lvl="0"/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сепарує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за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допомогою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електромеханічного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крану,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замість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електромагнітного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клапана,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що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допомагає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відбирати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максимально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чисті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фракції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;</a:t>
              </a:r>
            </a:p>
          </p:txBody>
        </p:sp>
        <p:cxnSp>
          <p:nvCxnSpPr>
            <p:cNvPr id="396" name="Google Shape;396;g9f63b93493_2_242"/>
            <p:cNvCxnSpPr/>
            <p:nvPr/>
          </p:nvCxnSpPr>
          <p:spPr>
            <a:xfrm flipV="1">
              <a:off x="0" y="1815013"/>
              <a:ext cx="10780098" cy="11430"/>
            </a:xfrm>
            <a:prstGeom prst="straightConnector1">
              <a:avLst/>
            </a:prstGeom>
            <a:solidFill>
              <a:srgbClr val="E96210"/>
            </a:solidFill>
            <a:ln w="19050" cap="rnd" cmpd="sng">
              <a:solidFill>
                <a:srgbClr val="E9621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7" name="Google Shape;397;g9f63b93493_2_242"/>
            <p:cNvSpPr/>
            <p:nvPr/>
          </p:nvSpPr>
          <p:spPr>
            <a:xfrm>
              <a:off x="0" y="2268963"/>
              <a:ext cx="10895369" cy="1133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398" name="Google Shape;398;g9f63b93493_2_242"/>
            <p:cNvSpPr txBox="1"/>
            <p:nvPr/>
          </p:nvSpPr>
          <p:spPr>
            <a:xfrm>
              <a:off x="0" y="1932212"/>
              <a:ext cx="10895369" cy="933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9525" tIns="129525" rIns="129525" bIns="129525" anchor="t" anchorCtr="0">
              <a:noAutofit/>
            </a:bodyPr>
            <a:lstStyle/>
            <a:p>
              <a:pPr lvl="0"/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можливість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сепарації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кожного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відсотка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суміші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з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різною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ru-RU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швидкістю</a:t>
              </a:r>
              <a:r>
                <a:rPr lang="ru-RU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dison">
  <a:themeElements>
    <a:clrScheme name="Madison">
      <a:dk1>
        <a:srgbClr val="000000"/>
      </a:dk1>
      <a:lt1>
        <a:srgbClr val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246</Words>
  <Application>Microsoft Office PowerPoint</Application>
  <PresentationFormat>Широкоэкранный</PresentationFormat>
  <Paragraphs>68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Arial</vt:lpstr>
      <vt:lpstr>Noto Sans Symbols</vt:lpstr>
      <vt:lpstr>Wingdings</vt:lpstr>
      <vt:lpstr>Verdana</vt:lpstr>
      <vt:lpstr>Century Gothic</vt:lpstr>
      <vt:lpstr>Madison</vt:lpstr>
      <vt:lpstr>Ion</vt:lpstr>
      <vt:lpstr>Ion</vt:lpstr>
      <vt:lpstr>Виконав Калічак Юрій Ігорович, 11 клас, Технічний ліцей міста Києва Педагогічний керівник Стеценко Антоніна Іванівна, вчитель інформатики,  Технічний ліцей міста Києва </vt:lpstr>
      <vt:lpstr>Мета роботи:</vt:lpstr>
      <vt:lpstr>Актуальність роботи</vt:lpstr>
      <vt:lpstr>Завдання</vt:lpstr>
      <vt:lpstr>Було використано такі технології:</vt:lpstr>
      <vt:lpstr>Контролер має такі системи:</vt:lpstr>
      <vt:lpstr>Компоненти контролера</vt:lpstr>
      <vt:lpstr>Результати: </vt:lpstr>
      <vt:lpstr>Переваги:</vt:lpstr>
      <vt:lpstr>Шляхи покращення:</vt:lpstr>
      <vt:lpstr>  Висновки 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Виконав Калічак Юрій Ігорович, 11 клас, Технічний ліцей міста Києва Педагогічний керівник Стеценко Антоніна Іванівна, вчитель інформатики,  Технічний ліцей міста Києва</dc:title>
  <dc:creator>1111</dc:creator>
  <cp:lastModifiedBy>Admin</cp:lastModifiedBy>
  <cp:revision>16</cp:revision>
  <dcterms:created xsi:type="dcterms:W3CDTF">2020-10-23T09:21:35Z</dcterms:created>
  <dcterms:modified xsi:type="dcterms:W3CDTF">2020-12-12T14:26:40Z</dcterms:modified>
</cp:coreProperties>
</file>